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2" r:id="rId2"/>
    <p:sldId id="272" r:id="rId3"/>
    <p:sldId id="273" r:id="rId4"/>
    <p:sldId id="264" r:id="rId5"/>
    <p:sldId id="263" r:id="rId6"/>
    <p:sldId id="275" r:id="rId7"/>
    <p:sldId id="276" r:id="rId8"/>
    <p:sldId id="265" r:id="rId9"/>
    <p:sldId id="274" r:id="rId10"/>
    <p:sldId id="270" r:id="rId11"/>
    <p:sldId id="271" r:id="rId12"/>
    <p:sldId id="257" r:id="rId13"/>
    <p:sldId id="259" r:id="rId14"/>
    <p:sldId id="258" r:id="rId15"/>
    <p:sldId id="260" r:id="rId16"/>
    <p:sldId id="261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700"/>
  </p:normalViewPr>
  <p:slideViewPr>
    <p:cSldViewPr snapToGrid="0" snapToObjects="1">
      <p:cViewPr varScale="1">
        <p:scale>
          <a:sx n="117" d="100"/>
          <a:sy n="117" d="100"/>
        </p:scale>
        <p:origin x="13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33A3E-310A-472B-8836-7386916C68EE}" type="doc">
      <dgm:prSet loTypeId="urn:microsoft.com/office/officeart/2005/8/layout/cycle7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B8E603C-7500-4FBC-A5CA-A4D62C746164}">
      <dgm:prSet phldrT="[Text]" custT="1"/>
      <dgm:spPr/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endParaRPr lang="en-US" sz="2500" dirty="0"/>
        </a:p>
        <a:p>
          <a:pPr>
            <a:lnSpc>
              <a:spcPct val="50000"/>
            </a:lnSpc>
            <a:spcAft>
              <a:spcPts val="0"/>
            </a:spcAft>
          </a:pPr>
          <a:r>
            <a:rPr lang="en-US" sz="2500" dirty="0"/>
            <a:t>Majors Consequences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600" dirty="0"/>
            <a:t>*Policies, Practices and Professional Development that Maintain or Exacerbate Inequities, Unfair Acts and Racism Students’ Experience in Schools and Classrooms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n-US" sz="1600" dirty="0"/>
        </a:p>
      </dgm:t>
    </dgm:pt>
    <dgm:pt modelId="{812E3872-B06D-45E4-ABAB-CF2775F2BE86}" type="parTrans" cxnId="{568B0393-CFB6-4C56-928A-71B4EAC654FC}">
      <dgm:prSet/>
      <dgm:spPr/>
      <dgm:t>
        <a:bodyPr/>
        <a:lstStyle/>
        <a:p>
          <a:endParaRPr lang="en-US"/>
        </a:p>
      </dgm:t>
    </dgm:pt>
    <dgm:pt modelId="{D659CDFF-0E2E-481B-91BA-85EC4197E89D}" type="sibTrans" cxnId="{568B0393-CFB6-4C56-928A-71B4EAC654FC}">
      <dgm:prSet/>
      <dgm:spPr/>
      <dgm:t>
        <a:bodyPr/>
        <a:lstStyle/>
        <a:p>
          <a:endParaRPr lang="en-US" dirty="0"/>
        </a:p>
      </dgm:t>
    </dgm:pt>
    <dgm:pt modelId="{4F7E68D9-CB29-4FC8-B595-5E0A3E908E81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500" dirty="0"/>
            <a:t>Individual</a:t>
          </a:r>
        </a:p>
        <a:p>
          <a:pPr>
            <a:spcAft>
              <a:spcPts val="0"/>
            </a:spcAft>
          </a:pPr>
          <a:r>
            <a:rPr lang="en-US" sz="1600" dirty="0"/>
            <a:t>*Blaming People for Conditions</a:t>
          </a:r>
        </a:p>
        <a:p>
          <a:pPr>
            <a:spcAft>
              <a:spcPts val="0"/>
            </a:spcAft>
          </a:pPr>
          <a:r>
            <a:rPr lang="en-US" sz="1600" dirty="0"/>
            <a:t>*Belief that People Do Not Value Education </a:t>
          </a:r>
        </a:p>
        <a:p>
          <a:pPr>
            <a:spcAft>
              <a:spcPts val="0"/>
            </a:spcAft>
          </a:pPr>
          <a:r>
            <a:rPr lang="en-US" sz="1600" dirty="0"/>
            <a:t>*No Discussion of Institutional Barriers and Racism</a:t>
          </a:r>
        </a:p>
      </dgm:t>
    </dgm:pt>
    <dgm:pt modelId="{5B9D0AC4-6B6D-4FD6-A71F-1B568CE3E96F}" type="parTrans" cxnId="{556651FE-DD41-4E05-A845-DA386E287BC2}">
      <dgm:prSet/>
      <dgm:spPr/>
      <dgm:t>
        <a:bodyPr/>
        <a:lstStyle/>
        <a:p>
          <a:endParaRPr lang="en-US"/>
        </a:p>
      </dgm:t>
    </dgm:pt>
    <dgm:pt modelId="{5EE8EBEB-5D48-4D79-8BCB-68A4933A65E0}" type="sibTrans" cxnId="{556651FE-DD41-4E05-A845-DA386E287BC2}">
      <dgm:prSet/>
      <dgm:spPr/>
      <dgm:t>
        <a:bodyPr/>
        <a:lstStyle/>
        <a:p>
          <a:endParaRPr lang="en-US" dirty="0"/>
        </a:p>
      </dgm:t>
    </dgm:pt>
    <dgm:pt modelId="{30093FB4-5F22-49F5-8A5E-35564D19155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500" dirty="0"/>
            <a:t>Institutional</a:t>
          </a:r>
        </a:p>
        <a:p>
          <a:pPr>
            <a:spcAft>
              <a:spcPts val="0"/>
            </a:spcAft>
          </a:pPr>
          <a:r>
            <a:rPr lang="en-US" sz="1600" dirty="0"/>
            <a:t>*Policies</a:t>
          </a:r>
        </a:p>
        <a:p>
          <a:pPr>
            <a:spcAft>
              <a:spcPts val="0"/>
            </a:spcAft>
          </a:pPr>
          <a:r>
            <a:rPr lang="en-US" sz="1600" dirty="0"/>
            <a:t>*Practices</a:t>
          </a:r>
        </a:p>
        <a:p>
          <a:pPr>
            <a:spcAft>
              <a:spcPts val="0"/>
            </a:spcAft>
          </a:pPr>
          <a:r>
            <a:rPr lang="en-US" sz="1600" dirty="0"/>
            <a:t>*Professional Development</a:t>
          </a:r>
        </a:p>
      </dgm:t>
    </dgm:pt>
    <dgm:pt modelId="{D4C148DD-62DB-4397-8E06-8B6075AA6727}" type="parTrans" cxnId="{126D5133-55DB-4C72-9C9E-E16F70820442}">
      <dgm:prSet/>
      <dgm:spPr/>
      <dgm:t>
        <a:bodyPr/>
        <a:lstStyle/>
        <a:p>
          <a:endParaRPr lang="en-US"/>
        </a:p>
      </dgm:t>
    </dgm:pt>
    <dgm:pt modelId="{E4A3504C-354D-43CE-B93E-71E9B34453AD}" type="sibTrans" cxnId="{126D5133-55DB-4C72-9C9E-E16F70820442}">
      <dgm:prSet/>
      <dgm:spPr/>
      <dgm:t>
        <a:bodyPr/>
        <a:lstStyle/>
        <a:p>
          <a:endParaRPr lang="en-US" dirty="0"/>
        </a:p>
      </dgm:t>
    </dgm:pt>
    <dgm:pt modelId="{373BF6E7-9CF8-4F2C-86EF-10AF1B80D1A4}" type="pres">
      <dgm:prSet presAssocID="{E2C33A3E-310A-472B-8836-7386916C68EE}" presName="Name0" presStyleCnt="0">
        <dgm:presLayoutVars>
          <dgm:dir/>
          <dgm:resizeHandles val="exact"/>
        </dgm:presLayoutVars>
      </dgm:prSet>
      <dgm:spPr/>
    </dgm:pt>
    <dgm:pt modelId="{5AB1E176-DD64-4498-AEF2-34A1F13AE212}" type="pres">
      <dgm:prSet presAssocID="{3B8E603C-7500-4FBC-A5CA-A4D62C746164}" presName="node" presStyleLbl="node1" presStyleIdx="0" presStyleCnt="3" custScaleX="241119" custRadScaleRad="36988" custRadScaleInc="299176">
        <dgm:presLayoutVars>
          <dgm:bulletEnabled val="1"/>
        </dgm:presLayoutVars>
      </dgm:prSet>
      <dgm:spPr/>
    </dgm:pt>
    <dgm:pt modelId="{735D7B1A-654E-45BF-9C74-65302B74FE22}" type="pres">
      <dgm:prSet presAssocID="{D659CDFF-0E2E-481B-91BA-85EC4197E89D}" presName="sibTrans" presStyleLbl="sibTrans2D1" presStyleIdx="0" presStyleCnt="3"/>
      <dgm:spPr/>
    </dgm:pt>
    <dgm:pt modelId="{478755A3-3194-44AB-8483-ABEC6ACF0EE5}" type="pres">
      <dgm:prSet presAssocID="{D659CDFF-0E2E-481B-91BA-85EC4197E89D}" presName="connectorText" presStyleLbl="sibTrans2D1" presStyleIdx="0" presStyleCnt="3"/>
      <dgm:spPr/>
    </dgm:pt>
    <dgm:pt modelId="{4F64F503-5867-4E07-9CA8-A969DA958051}" type="pres">
      <dgm:prSet presAssocID="{4F7E68D9-CB29-4FC8-B595-5E0A3E908E81}" presName="node" presStyleLbl="node1" presStyleIdx="1" presStyleCnt="3" custScaleX="190735" custScaleY="118643" custRadScaleRad="174781" custRadScaleInc="-106595">
        <dgm:presLayoutVars>
          <dgm:bulletEnabled val="1"/>
        </dgm:presLayoutVars>
      </dgm:prSet>
      <dgm:spPr/>
    </dgm:pt>
    <dgm:pt modelId="{46936F37-DEAD-4ACF-B751-7A7BFC3BA6CB}" type="pres">
      <dgm:prSet presAssocID="{5EE8EBEB-5D48-4D79-8BCB-68A4933A65E0}" presName="sibTrans" presStyleLbl="sibTrans2D1" presStyleIdx="1" presStyleCnt="3"/>
      <dgm:spPr/>
    </dgm:pt>
    <dgm:pt modelId="{69E88B23-90AC-4496-97B3-86B0BADFFA2A}" type="pres">
      <dgm:prSet presAssocID="{5EE8EBEB-5D48-4D79-8BCB-68A4933A65E0}" presName="connectorText" presStyleLbl="sibTrans2D1" presStyleIdx="1" presStyleCnt="3"/>
      <dgm:spPr/>
    </dgm:pt>
    <dgm:pt modelId="{CE032343-75D7-4202-9C4F-76F1A87D2203}" type="pres">
      <dgm:prSet presAssocID="{30093FB4-5F22-49F5-8A5E-35564D191552}" presName="node" presStyleLbl="node1" presStyleIdx="2" presStyleCnt="3" custScaleX="152806" custScaleY="95272" custRadScaleRad="131426" custRadScaleInc="132592">
        <dgm:presLayoutVars>
          <dgm:bulletEnabled val="1"/>
        </dgm:presLayoutVars>
      </dgm:prSet>
      <dgm:spPr/>
    </dgm:pt>
    <dgm:pt modelId="{3BE89FFA-648E-4C4D-B367-BD2AEA1A6000}" type="pres">
      <dgm:prSet presAssocID="{E4A3504C-354D-43CE-B93E-71E9B34453AD}" presName="sibTrans" presStyleLbl="sibTrans2D1" presStyleIdx="2" presStyleCnt="3"/>
      <dgm:spPr/>
    </dgm:pt>
    <dgm:pt modelId="{569E9891-C809-4774-AF94-4C9BA58B8AF6}" type="pres">
      <dgm:prSet presAssocID="{E4A3504C-354D-43CE-B93E-71E9B34453AD}" presName="connectorText" presStyleLbl="sibTrans2D1" presStyleIdx="2" presStyleCnt="3"/>
      <dgm:spPr/>
    </dgm:pt>
  </dgm:ptLst>
  <dgm:cxnLst>
    <dgm:cxn modelId="{148AB10C-4995-6544-BA93-4A3A0D8F5195}" type="presOf" srcId="{D659CDFF-0E2E-481B-91BA-85EC4197E89D}" destId="{478755A3-3194-44AB-8483-ABEC6ACF0EE5}" srcOrd="1" destOrd="0" presId="urn:microsoft.com/office/officeart/2005/8/layout/cycle7"/>
    <dgm:cxn modelId="{6BFF770D-6321-9348-BF53-C0B447731B4A}" type="presOf" srcId="{D659CDFF-0E2E-481B-91BA-85EC4197E89D}" destId="{735D7B1A-654E-45BF-9C74-65302B74FE22}" srcOrd="0" destOrd="0" presId="urn:microsoft.com/office/officeart/2005/8/layout/cycle7"/>
    <dgm:cxn modelId="{0D7F322A-DB06-E34B-8B01-EC75A05FE6F6}" type="presOf" srcId="{5EE8EBEB-5D48-4D79-8BCB-68A4933A65E0}" destId="{69E88B23-90AC-4496-97B3-86B0BADFFA2A}" srcOrd="1" destOrd="0" presId="urn:microsoft.com/office/officeart/2005/8/layout/cycle7"/>
    <dgm:cxn modelId="{126D5133-55DB-4C72-9C9E-E16F70820442}" srcId="{E2C33A3E-310A-472B-8836-7386916C68EE}" destId="{30093FB4-5F22-49F5-8A5E-35564D191552}" srcOrd="2" destOrd="0" parTransId="{D4C148DD-62DB-4397-8E06-8B6075AA6727}" sibTransId="{E4A3504C-354D-43CE-B93E-71E9B34453AD}"/>
    <dgm:cxn modelId="{18B3E434-0223-784F-85B5-9766742989B1}" type="presOf" srcId="{E4A3504C-354D-43CE-B93E-71E9B34453AD}" destId="{3BE89FFA-648E-4C4D-B367-BD2AEA1A6000}" srcOrd="0" destOrd="0" presId="urn:microsoft.com/office/officeart/2005/8/layout/cycle7"/>
    <dgm:cxn modelId="{3D0A9350-DAA5-974A-8A60-9FA450654224}" type="presOf" srcId="{4F7E68D9-CB29-4FC8-B595-5E0A3E908E81}" destId="{4F64F503-5867-4E07-9CA8-A969DA958051}" srcOrd="0" destOrd="0" presId="urn:microsoft.com/office/officeart/2005/8/layout/cycle7"/>
    <dgm:cxn modelId="{96CA1B56-F001-6248-93F3-1D505CE995E8}" type="presOf" srcId="{30093FB4-5F22-49F5-8A5E-35564D191552}" destId="{CE032343-75D7-4202-9C4F-76F1A87D2203}" srcOrd="0" destOrd="0" presId="urn:microsoft.com/office/officeart/2005/8/layout/cycle7"/>
    <dgm:cxn modelId="{047C087A-604A-BE43-BED1-204A6893E212}" type="presOf" srcId="{E4A3504C-354D-43CE-B93E-71E9B34453AD}" destId="{569E9891-C809-4774-AF94-4C9BA58B8AF6}" srcOrd="1" destOrd="0" presId="urn:microsoft.com/office/officeart/2005/8/layout/cycle7"/>
    <dgm:cxn modelId="{D82E8990-ADBE-4642-9ACD-02EE13F00CDD}" type="presOf" srcId="{E2C33A3E-310A-472B-8836-7386916C68EE}" destId="{373BF6E7-9CF8-4F2C-86EF-10AF1B80D1A4}" srcOrd="0" destOrd="0" presId="urn:microsoft.com/office/officeart/2005/8/layout/cycle7"/>
    <dgm:cxn modelId="{568B0393-CFB6-4C56-928A-71B4EAC654FC}" srcId="{E2C33A3E-310A-472B-8836-7386916C68EE}" destId="{3B8E603C-7500-4FBC-A5CA-A4D62C746164}" srcOrd="0" destOrd="0" parTransId="{812E3872-B06D-45E4-ABAB-CF2775F2BE86}" sibTransId="{D659CDFF-0E2E-481B-91BA-85EC4197E89D}"/>
    <dgm:cxn modelId="{F1E308C3-2E1D-5347-8F96-6FC992A0379F}" type="presOf" srcId="{5EE8EBEB-5D48-4D79-8BCB-68A4933A65E0}" destId="{46936F37-DEAD-4ACF-B751-7A7BFC3BA6CB}" srcOrd="0" destOrd="0" presId="urn:microsoft.com/office/officeart/2005/8/layout/cycle7"/>
    <dgm:cxn modelId="{CEBF72E3-EED9-B143-B0CC-C2A6E6D9A364}" type="presOf" srcId="{3B8E603C-7500-4FBC-A5CA-A4D62C746164}" destId="{5AB1E176-DD64-4498-AEF2-34A1F13AE212}" srcOrd="0" destOrd="0" presId="urn:microsoft.com/office/officeart/2005/8/layout/cycle7"/>
    <dgm:cxn modelId="{556651FE-DD41-4E05-A845-DA386E287BC2}" srcId="{E2C33A3E-310A-472B-8836-7386916C68EE}" destId="{4F7E68D9-CB29-4FC8-B595-5E0A3E908E81}" srcOrd="1" destOrd="0" parTransId="{5B9D0AC4-6B6D-4FD6-A71F-1B568CE3E96F}" sibTransId="{5EE8EBEB-5D48-4D79-8BCB-68A4933A65E0}"/>
    <dgm:cxn modelId="{9FE10B7C-F90F-1244-BBD7-5CE8ABC34F2C}" type="presParOf" srcId="{373BF6E7-9CF8-4F2C-86EF-10AF1B80D1A4}" destId="{5AB1E176-DD64-4498-AEF2-34A1F13AE212}" srcOrd="0" destOrd="0" presId="urn:microsoft.com/office/officeart/2005/8/layout/cycle7"/>
    <dgm:cxn modelId="{C89BF426-9FE1-1C43-B0D5-F84817CCD74C}" type="presParOf" srcId="{373BF6E7-9CF8-4F2C-86EF-10AF1B80D1A4}" destId="{735D7B1A-654E-45BF-9C74-65302B74FE22}" srcOrd="1" destOrd="0" presId="urn:microsoft.com/office/officeart/2005/8/layout/cycle7"/>
    <dgm:cxn modelId="{A4872D2D-68ED-AF42-8714-274E325A1DAE}" type="presParOf" srcId="{735D7B1A-654E-45BF-9C74-65302B74FE22}" destId="{478755A3-3194-44AB-8483-ABEC6ACF0EE5}" srcOrd="0" destOrd="0" presId="urn:microsoft.com/office/officeart/2005/8/layout/cycle7"/>
    <dgm:cxn modelId="{9117C662-6355-8446-9D13-A0D1786F823D}" type="presParOf" srcId="{373BF6E7-9CF8-4F2C-86EF-10AF1B80D1A4}" destId="{4F64F503-5867-4E07-9CA8-A969DA958051}" srcOrd="2" destOrd="0" presId="urn:microsoft.com/office/officeart/2005/8/layout/cycle7"/>
    <dgm:cxn modelId="{C59C3008-4DEA-3E43-93ED-4E82B9DD6148}" type="presParOf" srcId="{373BF6E7-9CF8-4F2C-86EF-10AF1B80D1A4}" destId="{46936F37-DEAD-4ACF-B751-7A7BFC3BA6CB}" srcOrd="3" destOrd="0" presId="urn:microsoft.com/office/officeart/2005/8/layout/cycle7"/>
    <dgm:cxn modelId="{5A93DAA2-1F3B-1B49-8B09-46F62E5E0114}" type="presParOf" srcId="{46936F37-DEAD-4ACF-B751-7A7BFC3BA6CB}" destId="{69E88B23-90AC-4496-97B3-86B0BADFFA2A}" srcOrd="0" destOrd="0" presId="urn:microsoft.com/office/officeart/2005/8/layout/cycle7"/>
    <dgm:cxn modelId="{AE1777C8-4EAB-DD4B-ABE8-B8B4F5004A74}" type="presParOf" srcId="{373BF6E7-9CF8-4F2C-86EF-10AF1B80D1A4}" destId="{CE032343-75D7-4202-9C4F-76F1A87D2203}" srcOrd="4" destOrd="0" presId="urn:microsoft.com/office/officeart/2005/8/layout/cycle7"/>
    <dgm:cxn modelId="{8DCE5125-D05F-FF46-BA2B-F84B0FC8ACE6}" type="presParOf" srcId="{373BF6E7-9CF8-4F2C-86EF-10AF1B80D1A4}" destId="{3BE89FFA-648E-4C4D-B367-BD2AEA1A6000}" srcOrd="5" destOrd="0" presId="urn:microsoft.com/office/officeart/2005/8/layout/cycle7"/>
    <dgm:cxn modelId="{C086F036-F154-0C45-B2E7-62FCF8520B3F}" type="presParOf" srcId="{3BE89FFA-648E-4C4D-B367-BD2AEA1A6000}" destId="{569E9891-C809-4774-AF94-4C9BA58B8AF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1E176-DD64-4498-AEF2-34A1F13AE212}">
      <dsp:nvSpPr>
        <dsp:cNvPr id="0" name=""/>
        <dsp:cNvSpPr/>
      </dsp:nvSpPr>
      <dsp:spPr>
        <a:xfrm>
          <a:off x="1020635" y="2891542"/>
          <a:ext cx="5431911" cy="11263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endParaRPr lang="en-US" sz="2500" kern="1200" dirty="0"/>
        </a:p>
        <a:p>
          <a:pPr marL="0" lvl="0" indent="0" algn="ctr" defTabSz="111125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500" kern="1200" dirty="0"/>
            <a:t>Majors Consequences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*Policies, Practices and Professional Development that Maintain or Exacerbate Inequities, Unfair Acts and Racism Students’ Experience in Schools and Classrooms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053626" y="2924533"/>
        <a:ext cx="5365929" cy="1060414"/>
      </dsp:txXfrm>
    </dsp:sp>
    <dsp:sp modelId="{735D7B1A-654E-45BF-9C74-65302B74FE22}">
      <dsp:nvSpPr>
        <dsp:cNvPr id="0" name=""/>
        <dsp:cNvSpPr/>
      </dsp:nvSpPr>
      <dsp:spPr>
        <a:xfrm rot="18341464">
          <a:off x="4687861" y="1916847"/>
          <a:ext cx="23712" cy="394238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4694975" y="1995695"/>
        <a:ext cx="9484" cy="236542"/>
      </dsp:txXfrm>
    </dsp:sp>
    <dsp:sp modelId="{4F64F503-5867-4E07-9CA8-A969DA958051}">
      <dsp:nvSpPr>
        <dsp:cNvPr id="0" name=""/>
        <dsp:cNvSpPr/>
      </dsp:nvSpPr>
      <dsp:spPr>
        <a:xfrm>
          <a:off x="3589835" y="0"/>
          <a:ext cx="4296864" cy="13363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500" kern="1200" dirty="0"/>
            <a:t>Individual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*Blaming People for Conditions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*Belief that People Do Not Value Education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*No Discussion of Institutional Barriers and Racism</a:t>
          </a:r>
        </a:p>
      </dsp:txBody>
      <dsp:txXfrm>
        <a:off x="3628977" y="39142"/>
        <a:ext cx="4218580" cy="1258106"/>
      </dsp:txXfrm>
    </dsp:sp>
    <dsp:sp modelId="{46936F37-DEAD-4ACF-B751-7A7BFC3BA6CB}">
      <dsp:nvSpPr>
        <dsp:cNvPr id="0" name=""/>
        <dsp:cNvSpPr/>
      </dsp:nvSpPr>
      <dsp:spPr>
        <a:xfrm rot="117790">
          <a:off x="3592791" y="397941"/>
          <a:ext cx="23712" cy="394238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3599905" y="476789"/>
        <a:ext cx="9484" cy="236542"/>
      </dsp:txXfrm>
    </dsp:sp>
    <dsp:sp modelId="{CE032343-75D7-4202-9C4F-76F1A87D2203}">
      <dsp:nvSpPr>
        <dsp:cNvPr id="0" name=""/>
        <dsp:cNvSpPr/>
      </dsp:nvSpPr>
      <dsp:spPr>
        <a:xfrm>
          <a:off x="177055" y="0"/>
          <a:ext cx="3442402" cy="10731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500" kern="1200" dirty="0"/>
            <a:t>Institutional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*Policies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*Practices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*Professional Development</a:t>
          </a:r>
        </a:p>
      </dsp:txBody>
      <dsp:txXfrm>
        <a:off x="208486" y="31431"/>
        <a:ext cx="3379540" cy="1010278"/>
      </dsp:txXfrm>
    </dsp:sp>
    <dsp:sp modelId="{3BE89FFA-648E-4C4D-B367-BD2AEA1A6000}">
      <dsp:nvSpPr>
        <dsp:cNvPr id="0" name=""/>
        <dsp:cNvSpPr/>
      </dsp:nvSpPr>
      <dsp:spPr>
        <a:xfrm rot="3467441">
          <a:off x="2797180" y="1785222"/>
          <a:ext cx="23712" cy="394238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804294" y="1864070"/>
        <a:ext cx="9484" cy="236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05A0E-DFAC-C64B-83BF-DB7C8B37205D}" type="datetimeFigureOut">
              <a:rPr lang="en-US" smtClean="0"/>
              <a:t>7/19/19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EEFC1-D414-4A41-8B1F-F21FD939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662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 + Julius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945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to 5 minutes Wil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Split up entire table and get with Thinking partner</a:t>
            </a:r>
            <a:endParaRPr dirty="0"/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9177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Julius</a:t>
            </a:r>
            <a:endParaRPr dirty="0"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9BF9-668C-7842-A36D-F459B9D4571F}" type="datetimeFigureOut">
              <a:rPr lang="en-US" smtClean="0"/>
              <a:t>7/19/19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E2E0B-3535-D14B-BA13-8C3E4511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9BF9-668C-7842-A36D-F459B9D4571F}" type="datetimeFigureOut">
              <a:rPr lang="en-US" smtClean="0"/>
              <a:t>7/19/19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E2E0B-3535-D14B-BA13-8C3E4511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1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9BF9-668C-7842-A36D-F459B9D4571F}" type="datetimeFigureOut">
              <a:rPr lang="en-US" smtClean="0"/>
              <a:t>7/19/19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E2E0B-3535-D14B-BA13-8C3E4511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6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9BF9-668C-7842-A36D-F459B9D4571F}" type="datetimeFigureOut">
              <a:rPr lang="en-US" smtClean="0"/>
              <a:t>7/19/19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E2E0B-3535-D14B-BA13-8C3E4511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6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9BF9-668C-7842-A36D-F459B9D4571F}" type="datetimeFigureOut">
              <a:rPr lang="en-US" smtClean="0"/>
              <a:t>7/19/19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E2E0B-3535-D14B-BA13-8C3E4511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9BF9-668C-7842-A36D-F459B9D4571F}" type="datetimeFigureOut">
              <a:rPr lang="en-US" smtClean="0"/>
              <a:t>7/19/19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E2E0B-3535-D14B-BA13-8C3E4511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1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9BF9-668C-7842-A36D-F459B9D4571F}" type="datetimeFigureOut">
              <a:rPr lang="en-US" smtClean="0"/>
              <a:t>7/19/19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E2E0B-3535-D14B-BA13-8C3E4511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3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9BF9-668C-7842-A36D-F459B9D4571F}" type="datetimeFigureOut">
              <a:rPr lang="en-US" smtClean="0"/>
              <a:t>7/19/19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E2E0B-3535-D14B-BA13-8C3E4511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7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9BF9-668C-7842-A36D-F459B9D4571F}" type="datetimeFigureOut">
              <a:rPr lang="en-US" smtClean="0"/>
              <a:t>7/19/19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E2E0B-3535-D14B-BA13-8C3E4511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4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9BF9-668C-7842-A36D-F459B9D4571F}" type="datetimeFigureOut">
              <a:rPr lang="en-US" smtClean="0"/>
              <a:t>7/19/19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E2E0B-3535-D14B-BA13-8C3E4511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5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9BF9-668C-7842-A36D-F459B9D4571F}" type="datetimeFigureOut">
              <a:rPr lang="en-US" smtClean="0"/>
              <a:t>7/19/19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E2E0B-3535-D14B-BA13-8C3E4511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39BF9-668C-7842-A36D-F459B9D4571F}" type="datetimeFigureOut">
              <a:rPr lang="en-US" smtClean="0"/>
              <a:t>7/19/19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E2E0B-3535-D14B-BA13-8C3E4511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7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jared110.wordpress.com/category/education-2/page/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ared110.wordpress.com/category/education-2/page/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jared110.wordpress.com/category/education-2/page/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jared110.wordpress.com/category/education-2/page/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jared110.wordpress.com/category/education-2/page/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jared110.wordpress.com/category/education-2/page/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jared110.wordpress.com/category/education-2/page/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jared110.wordpress.com/category/education-2/page/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ared110.wordpress.com/category/education-2/page/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journals.sagepub.com/doi/pdf/10.1177/107621751984223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tiff"/><Relationship Id="rId4" Type="http://schemas.openxmlformats.org/officeDocument/2006/relationships/hyperlink" Target="http://jared110.wordpress.com/category/education-2/page/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jared110.wordpress.com/category/education-2/page/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ared110.wordpress.com/category/education-2/page/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jared110.wordpress.com/category/education-2/page/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0558-4F72-464A-8F95-EC2AA109AF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Cultural and Linguistically Responsive Pedagogy (CLRP)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1B9BC-7328-AE47-8276-3B94850194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presenters:</a:t>
            </a:r>
          </a:p>
          <a:p>
            <a:r>
              <a:rPr lang="en-US" dirty="0"/>
              <a:t>Dr. Wil Parker</a:t>
            </a:r>
          </a:p>
          <a:p>
            <a:r>
              <a:rPr lang="en-US" dirty="0"/>
              <a:t>Dr. Janette Hernandez</a:t>
            </a:r>
          </a:p>
        </p:txBody>
      </p:sp>
      <p:pic>
        <p:nvPicPr>
          <p:cNvPr id="4" name="Picture 3" descr="301 Moved Permanently">
            <a:extLst>
              <a:ext uri="{FF2B5EF4-FFF2-40B4-BE49-F238E27FC236}">
                <a16:creationId xmlns:a16="http://schemas.microsoft.com/office/drawing/2014/main" id="{FE74C474-D804-FB41-B6FA-3A76F0DEFF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45767" y="254726"/>
            <a:ext cx="824865" cy="579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3FE9C1-5CCF-A644-AE05-2300FB839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4" y="103278"/>
            <a:ext cx="1378857" cy="1378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99E103-21B3-5849-8276-1EC41DEA506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746113" y="309608"/>
            <a:ext cx="1011555" cy="78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5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FCDEC-3D16-3841-9E42-AFF11651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F404B-6165-6740-8F34-B3B4D59A4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Complete survey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Think, pair, share- Share  what you want someone else to know (2 minutes each) 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Summary prompt: Now, that I know this, I realize that….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4" name="Picture 3" descr="301 Moved Permanently">
            <a:extLst>
              <a:ext uri="{FF2B5EF4-FFF2-40B4-BE49-F238E27FC236}">
                <a16:creationId xmlns:a16="http://schemas.microsoft.com/office/drawing/2014/main" id="{EC4FE862-2DA4-2E4D-B7B0-7FE3EC3C4C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61935" y="267018"/>
            <a:ext cx="824865" cy="579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F2BB9C-F3E0-8942-83C4-8A584E112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338"/>
            <a:ext cx="845457" cy="8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20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574EF-A48C-2D42-A92A-5DC11781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Unpack Chapter 6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50720-B300-514B-BE9A-4D8FD7E60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Use last word protocol to unpack </a:t>
            </a:r>
          </a:p>
          <a:p>
            <a:pPr marL="0" indent="0" algn="ctr">
              <a:buNone/>
            </a:pPr>
            <a:r>
              <a:rPr lang="en-US" dirty="0"/>
              <a:t>the salient points to inform your critical self reflection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Groups of 4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301 Moved Permanently">
            <a:extLst>
              <a:ext uri="{FF2B5EF4-FFF2-40B4-BE49-F238E27FC236}">
                <a16:creationId xmlns:a16="http://schemas.microsoft.com/office/drawing/2014/main" id="{C5C88DD9-A864-154A-9A36-623A2B7EA9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61935" y="267018"/>
            <a:ext cx="824865" cy="579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77FDD4-12E5-8744-83B1-C3B8B8C02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338"/>
            <a:ext cx="845457" cy="8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31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5FA91066-D6FA-4AA1-8948-FD1A895BA2E9}"/>
              </a:ext>
            </a:extLst>
          </p:cNvPr>
          <p:cNvSpPr/>
          <p:nvPr/>
        </p:nvSpPr>
        <p:spPr>
          <a:xfrm>
            <a:off x="1864312" y="266330"/>
            <a:ext cx="4800158" cy="5773872"/>
          </a:xfrm>
          <a:prstGeom prst="ellipse">
            <a:avLst/>
          </a:prstGeom>
          <a:solidFill>
            <a:srgbClr val="6699FF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4E9C04A-4448-4520-B2EB-FD8FE1E7A3F4}"/>
              </a:ext>
            </a:extLst>
          </p:cNvPr>
          <p:cNvSpPr/>
          <p:nvPr/>
        </p:nvSpPr>
        <p:spPr>
          <a:xfrm>
            <a:off x="2058794" y="585891"/>
            <a:ext cx="4419686" cy="51683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2FAF41-8DE7-47FE-A75A-C1DBEB706BF8}"/>
              </a:ext>
            </a:extLst>
          </p:cNvPr>
          <p:cNvSpPr/>
          <p:nvPr/>
        </p:nvSpPr>
        <p:spPr>
          <a:xfrm>
            <a:off x="2344249" y="958363"/>
            <a:ext cx="3831248" cy="4457699"/>
          </a:xfrm>
          <a:prstGeom prst="ellipse">
            <a:avLst/>
          </a:prstGeom>
          <a:solidFill>
            <a:srgbClr val="3333CC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668A30-237B-4FDE-BA59-9215A9F16FCD}"/>
              </a:ext>
            </a:extLst>
          </p:cNvPr>
          <p:cNvSpPr/>
          <p:nvPr/>
        </p:nvSpPr>
        <p:spPr>
          <a:xfrm>
            <a:off x="2671286" y="1346201"/>
            <a:ext cx="3142089" cy="3732957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BD9A77-49F9-4851-808B-928B51A2125D}"/>
              </a:ext>
            </a:extLst>
          </p:cNvPr>
          <p:cNvSpPr/>
          <p:nvPr/>
        </p:nvSpPr>
        <p:spPr>
          <a:xfrm>
            <a:off x="3031375" y="1710268"/>
            <a:ext cx="2395677" cy="2937933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86A667-08DA-4525-BE19-4DE01876C1A6}"/>
              </a:ext>
            </a:extLst>
          </p:cNvPr>
          <p:cNvSpPr/>
          <p:nvPr/>
        </p:nvSpPr>
        <p:spPr>
          <a:xfrm>
            <a:off x="3333212" y="2090171"/>
            <a:ext cx="1789159" cy="21140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772DF3-4EA8-411D-B704-50F16DB0F98B}"/>
              </a:ext>
            </a:extLst>
          </p:cNvPr>
          <p:cNvSpPr/>
          <p:nvPr/>
        </p:nvSpPr>
        <p:spPr>
          <a:xfrm>
            <a:off x="3664028" y="2472745"/>
            <a:ext cx="1112614" cy="132878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 descr="Chat">
            <a:extLst>
              <a:ext uri="{FF2B5EF4-FFF2-40B4-BE49-F238E27FC236}">
                <a16:creationId xmlns:a16="http://schemas.microsoft.com/office/drawing/2014/main" id="{4ACA2B9B-4AFA-4BBE-A540-B9488E23D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5675" y="2526169"/>
            <a:ext cx="904582" cy="130571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A95E72-07DE-4D21-B8BA-D0DDD9A708AF}"/>
              </a:ext>
            </a:extLst>
          </p:cNvPr>
          <p:cNvCxnSpPr>
            <a:cxnSpLocks/>
          </p:cNvCxnSpPr>
          <p:nvPr/>
        </p:nvCxnSpPr>
        <p:spPr>
          <a:xfrm flipV="1">
            <a:off x="4268064" y="902564"/>
            <a:ext cx="2445841" cy="1770709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5C463C-AC25-452E-BEA8-250004ECA218}"/>
              </a:ext>
            </a:extLst>
          </p:cNvPr>
          <p:cNvSpPr txBox="1"/>
          <p:nvPr/>
        </p:nvSpPr>
        <p:spPr>
          <a:xfrm>
            <a:off x="6284561" y="241476"/>
            <a:ext cx="260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F86B5B1-2386-4136-93A1-B519C334BCD3}"/>
              </a:ext>
            </a:extLst>
          </p:cNvPr>
          <p:cNvCxnSpPr>
            <a:cxnSpLocks/>
          </p:cNvCxnSpPr>
          <p:nvPr/>
        </p:nvCxnSpPr>
        <p:spPr>
          <a:xfrm>
            <a:off x="4868411" y="3132765"/>
            <a:ext cx="2155419" cy="2658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13CBE44-9786-4471-9133-69285CC8CA82}"/>
              </a:ext>
            </a:extLst>
          </p:cNvPr>
          <p:cNvSpPr txBox="1"/>
          <p:nvPr/>
        </p:nvSpPr>
        <p:spPr>
          <a:xfrm>
            <a:off x="7115600" y="2736618"/>
            <a:ext cx="1769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A20AF5-3AE1-45A6-BE49-BED8E6B35A19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735497" y="3761871"/>
            <a:ext cx="1852047" cy="1554817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D477C00-F28A-4139-A94A-6DA3DDFDC2FF}"/>
              </a:ext>
            </a:extLst>
          </p:cNvPr>
          <p:cNvSpPr txBox="1"/>
          <p:nvPr/>
        </p:nvSpPr>
        <p:spPr>
          <a:xfrm>
            <a:off x="6587544" y="4993522"/>
            <a:ext cx="1925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F349ED-303E-4FCA-BDA8-0A54B68B2EE0}"/>
              </a:ext>
            </a:extLst>
          </p:cNvPr>
          <p:cNvCxnSpPr>
            <a:cxnSpLocks/>
          </p:cNvCxnSpPr>
          <p:nvPr/>
        </p:nvCxnSpPr>
        <p:spPr>
          <a:xfrm flipH="1">
            <a:off x="2450222" y="4344766"/>
            <a:ext cx="1114392" cy="799122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50EC368-1FCE-43AC-9A82-36ECC3CDE7C8}"/>
              </a:ext>
            </a:extLst>
          </p:cNvPr>
          <p:cNvSpPr txBox="1"/>
          <p:nvPr/>
        </p:nvSpPr>
        <p:spPr>
          <a:xfrm>
            <a:off x="-33743" y="5345883"/>
            <a:ext cx="279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2B9C0A-27E2-4CB6-9322-DD06F83137CB}"/>
              </a:ext>
            </a:extLst>
          </p:cNvPr>
          <p:cNvCxnSpPr>
            <a:cxnSpLocks/>
          </p:cNvCxnSpPr>
          <p:nvPr/>
        </p:nvCxnSpPr>
        <p:spPr>
          <a:xfrm flipH="1">
            <a:off x="1597981" y="3248651"/>
            <a:ext cx="951005" cy="552883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873DD0E-CCCA-43AC-ACEA-8D9184C9B59A}"/>
              </a:ext>
            </a:extLst>
          </p:cNvPr>
          <p:cNvCxnSpPr>
            <a:cxnSpLocks/>
          </p:cNvCxnSpPr>
          <p:nvPr/>
        </p:nvCxnSpPr>
        <p:spPr>
          <a:xfrm flipH="1" flipV="1">
            <a:off x="1364296" y="2078730"/>
            <a:ext cx="870889" cy="55766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D76D399-F341-46A6-AEB1-E0893C553DC7}"/>
              </a:ext>
            </a:extLst>
          </p:cNvPr>
          <p:cNvSpPr txBox="1"/>
          <p:nvPr/>
        </p:nvSpPr>
        <p:spPr>
          <a:xfrm>
            <a:off x="-9232" y="2247593"/>
            <a:ext cx="1557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18A9FF-9A16-4D7F-A563-B002AF99F6D5}"/>
              </a:ext>
            </a:extLst>
          </p:cNvPr>
          <p:cNvSpPr txBox="1"/>
          <p:nvPr/>
        </p:nvSpPr>
        <p:spPr>
          <a:xfrm>
            <a:off x="116415" y="3946160"/>
            <a:ext cx="177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727FD7-836B-4130-832F-011C24AB2ED8}"/>
              </a:ext>
            </a:extLst>
          </p:cNvPr>
          <p:cNvSpPr txBox="1"/>
          <p:nvPr/>
        </p:nvSpPr>
        <p:spPr>
          <a:xfrm>
            <a:off x="287765" y="5983217"/>
            <a:ext cx="8739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GREATER IMPACT ON STUDENT LEARNING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BCA02C-F426-4DF1-BBA4-AEBE25CBB629}"/>
              </a:ext>
            </a:extLst>
          </p:cNvPr>
          <p:cNvSpPr txBox="1"/>
          <p:nvPr/>
        </p:nvSpPr>
        <p:spPr>
          <a:xfrm>
            <a:off x="7092423" y="950970"/>
            <a:ext cx="1334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S to T</a:t>
            </a:r>
          </a:p>
          <a:p>
            <a:pPr algn="ctr"/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T to S</a:t>
            </a:r>
          </a:p>
          <a:p>
            <a:pPr algn="ctr"/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S to S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570C056-4A5D-44BD-B10B-CFDB4719CAB0}"/>
              </a:ext>
            </a:extLst>
          </p:cNvPr>
          <p:cNvCxnSpPr>
            <a:cxnSpLocks/>
          </p:cNvCxnSpPr>
          <p:nvPr/>
        </p:nvCxnSpPr>
        <p:spPr>
          <a:xfrm flipH="1" flipV="1">
            <a:off x="1617497" y="800552"/>
            <a:ext cx="870889" cy="55766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BEB678E-32D1-466D-BC03-3EFA44917BD0}"/>
              </a:ext>
            </a:extLst>
          </p:cNvPr>
          <p:cNvSpPr txBox="1"/>
          <p:nvPr/>
        </p:nvSpPr>
        <p:spPr>
          <a:xfrm>
            <a:off x="287765" y="287255"/>
            <a:ext cx="1515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n>
                  <a:solidFill>
                    <a:schemeClr val="tx1"/>
                  </a:solidFill>
                </a:ln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1875138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228600" y="365125"/>
            <a:ext cx="859971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Risk, Race, and Culture Talk</a:t>
            </a:r>
            <a:br>
              <a:rPr lang="en-US" sz="36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en-US" sz="36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6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y Relations Among Participants</a:t>
            </a:r>
            <a:endParaRPr dirty="0"/>
          </a:p>
        </p:txBody>
      </p:sp>
      <p:pic>
        <p:nvPicPr>
          <p:cNvPr id="389" name="Shape 3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9993" t="19026" r="22072" b="27557"/>
          <a:stretch/>
        </p:blipFill>
        <p:spPr>
          <a:xfrm>
            <a:off x="1656000" y="1954676"/>
            <a:ext cx="5808825" cy="34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/>
          <p:nvPr/>
        </p:nvSpPr>
        <p:spPr>
          <a:xfrm>
            <a:off x="4583658" y="5987533"/>
            <a:ext cx="2945925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r>
              <a:rPr lang="en-US" sz="1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McDermott, Raley, &amp; Seyer-Ochi (2009)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2069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/>
        </p:nvSpPr>
        <p:spPr>
          <a:xfrm>
            <a:off x="1314337" y="475171"/>
            <a:ext cx="649665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000"/>
              <a:buFont typeface="Balthazar"/>
              <a:buNone/>
            </a:pPr>
            <a:r>
              <a:rPr lang="en-US" sz="5000" b="1" i="0" u="none" strike="noStrike" cap="none" dirty="0">
                <a:solidFill>
                  <a:srgbClr val="00B050"/>
                </a:solidFill>
                <a:latin typeface="Balthazar"/>
                <a:ea typeface="Balthazar"/>
                <a:cs typeface="Balthazar"/>
                <a:sym typeface="Balthazar"/>
              </a:rPr>
              <a:t>TEACHER BEHAVIORS</a:t>
            </a:r>
            <a:endParaRPr dirty="0"/>
          </a:p>
        </p:txBody>
      </p:sp>
      <p:grpSp>
        <p:nvGrpSpPr>
          <p:cNvPr id="478" name="Shape 478"/>
          <p:cNvGrpSpPr/>
          <p:nvPr/>
        </p:nvGrpSpPr>
        <p:grpSpPr>
          <a:xfrm>
            <a:off x="1205290" y="1445242"/>
            <a:ext cx="7546824" cy="4538503"/>
            <a:chOff x="95494" y="-57827"/>
            <a:chExt cx="9607655" cy="4538503"/>
          </a:xfrm>
        </p:grpSpPr>
        <p:sp>
          <p:nvSpPr>
            <p:cNvPr id="479" name="Shape 479"/>
            <p:cNvSpPr/>
            <p:nvPr/>
          </p:nvSpPr>
          <p:spPr>
            <a:xfrm rot="-5400000">
              <a:off x="-1057697" y="1153190"/>
              <a:ext cx="4297361" cy="1990979"/>
            </a:xfrm>
            <a:prstGeom prst="flowChartManualOperation">
              <a:avLst/>
            </a:prstGeom>
            <a:solidFill>
              <a:srgbClr val="0000FF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Shape 480"/>
            <p:cNvSpPr txBox="1"/>
            <p:nvPr/>
          </p:nvSpPr>
          <p:spPr>
            <a:xfrm>
              <a:off x="95494" y="859471"/>
              <a:ext cx="1991100" cy="257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0" rIns="15240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400"/>
                <a:buFont typeface="Arial Black"/>
                <a:buNone/>
              </a:pPr>
              <a:r>
                <a:rPr lang="en-US" b="1" i="0" u="none" strike="noStrike" cap="none" dirty="0">
                  <a:solidFill>
                    <a:srgbClr val="FFFF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Teacher Behavior</a:t>
              </a:r>
              <a:endParaRPr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endParaRPr sz="2100" b="0" i="0" u="none" strike="noStrike" cap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en-US" sz="1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Mindset</a:t>
              </a:r>
              <a:endParaRPr dirty="0"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en-US" sz="1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Growth vs. Fixed</a:t>
              </a:r>
              <a:endParaRPr dirty="0"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en-US" sz="1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Milner, 2009</a:t>
              </a:r>
              <a:endParaRPr dirty="0"/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Shape 481"/>
            <p:cNvSpPr/>
            <p:nvPr/>
          </p:nvSpPr>
          <p:spPr>
            <a:xfrm rot="-5400000">
              <a:off x="1203869" y="1021055"/>
              <a:ext cx="4297361" cy="2255249"/>
            </a:xfrm>
            <a:prstGeom prst="flowChartManualOperation">
              <a:avLst/>
            </a:prstGeom>
            <a:solidFill>
              <a:srgbClr val="0000FF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Shape 482"/>
            <p:cNvSpPr txBox="1"/>
            <p:nvPr/>
          </p:nvSpPr>
          <p:spPr>
            <a:xfrm>
              <a:off x="2224925" y="859471"/>
              <a:ext cx="2255100" cy="257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0" rIns="15240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400"/>
                <a:buFont typeface="Arial Black"/>
                <a:buNone/>
              </a:pPr>
              <a:r>
                <a:rPr lang="en-US" sz="2000" b="1" i="0" u="none" strike="noStrike" cap="none" dirty="0">
                  <a:solidFill>
                    <a:srgbClr val="FFFF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Student Response</a:t>
              </a:r>
              <a:endParaRPr sz="2000"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endParaRPr sz="2100" b="0" i="0" u="none" strike="noStrike" cap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en-US" sz="1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Make Meaning</a:t>
              </a:r>
              <a:endParaRPr dirty="0"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en-US" sz="1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Relationship</a:t>
              </a:r>
              <a:endParaRPr dirty="0"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en-US" sz="1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Connections</a:t>
              </a:r>
              <a:endParaRPr dirty="0"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en-US" sz="1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Tomlinson, 2006</a:t>
              </a:r>
              <a:endParaRPr dirty="0"/>
            </a:p>
          </p:txBody>
        </p:sp>
        <p:sp>
          <p:nvSpPr>
            <p:cNvPr id="483" name="Shape 483"/>
            <p:cNvSpPr/>
            <p:nvPr/>
          </p:nvSpPr>
          <p:spPr>
            <a:xfrm rot="16200000">
              <a:off x="3708746" y="896471"/>
              <a:ext cx="4297361" cy="2504416"/>
            </a:xfrm>
            <a:prstGeom prst="flowChartManualOperation">
              <a:avLst/>
            </a:prstGeom>
            <a:solidFill>
              <a:srgbClr val="0000FF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Shape 484"/>
            <p:cNvSpPr txBox="1"/>
            <p:nvPr/>
          </p:nvSpPr>
          <p:spPr>
            <a:xfrm>
              <a:off x="4619076" y="859471"/>
              <a:ext cx="2579509" cy="257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0" rIns="15240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400"/>
                <a:buFont typeface="Arial Black"/>
                <a:buNone/>
              </a:pPr>
              <a:r>
                <a:rPr lang="en-US" sz="2000" b="1" i="0" u="none" strike="noStrike" cap="none" dirty="0">
                  <a:solidFill>
                    <a:srgbClr val="FFFF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Student  Learning</a:t>
              </a:r>
              <a:endParaRPr sz="2000"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endParaRPr sz="2100" b="0" i="0" u="none" strike="noStrike" cap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en-US" sz="1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Engagement</a:t>
              </a:r>
              <a:endParaRPr dirty="0"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en-US" sz="1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Ownership</a:t>
              </a:r>
              <a:endParaRPr dirty="0"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en-US" sz="1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Accountable</a:t>
              </a:r>
              <a:endParaRPr dirty="0"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Char char="•"/>
              </a:pPr>
              <a:r>
                <a:rPr lang="en-US" sz="1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Freedom to Express</a:t>
              </a:r>
              <a:endParaRPr dirty="0"/>
            </a:p>
          </p:txBody>
        </p:sp>
        <p:sp>
          <p:nvSpPr>
            <p:cNvPr id="485" name="Shape 485"/>
            <p:cNvSpPr/>
            <p:nvPr/>
          </p:nvSpPr>
          <p:spPr>
            <a:xfrm rot="16200000">
              <a:off x="6181690" y="959217"/>
              <a:ext cx="4538503" cy="2504415"/>
            </a:xfrm>
            <a:prstGeom prst="flowChartManualOperation">
              <a:avLst/>
            </a:prstGeom>
            <a:solidFill>
              <a:srgbClr val="0000FF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Shape 486"/>
            <p:cNvSpPr txBox="1"/>
            <p:nvPr/>
          </p:nvSpPr>
          <p:spPr>
            <a:xfrm>
              <a:off x="7228176" y="859471"/>
              <a:ext cx="2364108" cy="257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0" tIns="0" rIns="12700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000"/>
                <a:buFont typeface="Arial Black"/>
                <a:buNone/>
              </a:pPr>
              <a:r>
                <a:rPr lang="en-US" sz="2000" b="1" i="0" u="none" strike="noStrike" cap="none" dirty="0">
                  <a:solidFill>
                    <a:srgbClr val="FFFF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Resilient Learning Community</a:t>
              </a:r>
              <a:endParaRPr sz="2000" b="1" i="0" u="none" strike="noStrike" cap="none" dirty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Char char="•"/>
              </a:pPr>
              <a:r>
                <a:rPr lang="en-US" sz="1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Process Driven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Char char="•"/>
              </a:pPr>
              <a:r>
                <a:rPr lang="en-US" sz="1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Strength and Caring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Char char="•"/>
              </a:pPr>
              <a:r>
                <a:rPr lang="en-US" sz="1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Survivors not Victims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Char char="•"/>
              </a:pPr>
              <a:r>
                <a:rPr lang="en-US" sz="1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Promotes Growth and Change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Char char="•"/>
              </a:pPr>
              <a:r>
                <a:rPr lang="en-US" sz="1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Freedom to Express</a:t>
              </a:r>
              <a:endParaRPr dirty="0"/>
            </a:p>
          </p:txBody>
        </p:sp>
      </p:grpSp>
      <p:sp>
        <p:nvSpPr>
          <p:cNvPr id="487" name="Shape 487"/>
          <p:cNvSpPr txBox="1">
            <a:spLocks noGrp="1"/>
          </p:cNvSpPr>
          <p:nvPr>
            <p:ph type="ftr" idx="11"/>
          </p:nvPr>
        </p:nvSpPr>
        <p:spPr>
          <a:xfrm>
            <a:off x="3476819" y="6276423"/>
            <a:ext cx="2171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Synchronizing Culture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Parker 2012, 2014, 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8257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Institutional and Individual Elements of Race and Ethnicity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49356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0933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628651" y="365125"/>
            <a:ext cx="78866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Levels of Teacher, Counselor, Teacher Leader &amp; Sc</a:t>
            </a:r>
            <a:r>
              <a:rPr lang="en-US" dirty="0"/>
              <a:t>hool Leader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Professional Development</a:t>
            </a:r>
          </a:p>
        </p:txBody>
      </p:sp>
      <p:grpSp>
        <p:nvGrpSpPr>
          <p:cNvPr id="365" name="Shape 365"/>
          <p:cNvGrpSpPr/>
          <p:nvPr/>
        </p:nvGrpSpPr>
        <p:grpSpPr>
          <a:xfrm>
            <a:off x="514599" y="1941647"/>
            <a:ext cx="8000750" cy="4551228"/>
            <a:chOff x="-152068" y="2177"/>
            <a:chExt cx="10667667" cy="4551228"/>
          </a:xfrm>
        </p:grpSpPr>
        <p:sp>
          <p:nvSpPr>
            <p:cNvPr id="366" name="Shape 366"/>
            <p:cNvSpPr/>
            <p:nvPr/>
          </p:nvSpPr>
          <p:spPr>
            <a:xfrm rot="5400000">
              <a:off x="6731621" y="-2839081"/>
              <a:ext cx="837971" cy="672998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 txBox="1"/>
            <p:nvPr/>
          </p:nvSpPr>
          <p:spPr>
            <a:xfrm>
              <a:off x="3785613" y="307975"/>
              <a:ext cx="6689078" cy="596015"/>
            </a:xfrm>
            <a:prstGeom prst="rect">
              <a:avLst/>
            </a:prstGeom>
            <a:noFill/>
            <a:ln>
              <a:noFill/>
            </a:ln>
          </p:spPr>
          <p:txBody>
            <a:bodyPr lIns="83800" tIns="41900" rIns="83800" bIns="41900" anchor="ctr" anchorCtr="0">
              <a:noAutofit/>
            </a:bodyPr>
            <a:lstStyle/>
            <a:p>
              <a:pPr marL="457200" marR="0" lvl="0" indent="-3429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●"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Improve student learning and your own practice for culturall</a:t>
              </a: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 and linguistically diverse students</a:t>
              </a:r>
              <a:endPara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Shape 368"/>
            <p:cNvSpPr/>
            <p:nvPr/>
          </p:nvSpPr>
          <p:spPr>
            <a:xfrm>
              <a:off x="0" y="2177"/>
              <a:ext cx="3785616" cy="1047465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369"/>
            <p:cNvSpPr txBox="1"/>
            <p:nvPr/>
          </p:nvSpPr>
          <p:spPr>
            <a:xfrm>
              <a:off x="51132" y="53309"/>
              <a:ext cx="3683349" cy="945199"/>
            </a:xfrm>
            <a:prstGeom prst="rect">
              <a:avLst/>
            </a:prstGeom>
            <a:noFill/>
            <a:ln>
              <a:noFill/>
            </a:ln>
          </p:spPr>
          <p:txBody>
            <a:bodyPr lIns="110475" tIns="55225" rIns="110475" bIns="5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Individual</a:t>
              </a:r>
            </a:p>
          </p:txBody>
        </p:sp>
        <p:sp>
          <p:nvSpPr>
            <p:cNvPr id="370" name="Shape 370"/>
            <p:cNvSpPr/>
            <p:nvPr/>
          </p:nvSpPr>
          <p:spPr>
            <a:xfrm rot="5400000">
              <a:off x="6731621" y="-1739242"/>
              <a:ext cx="837971" cy="672998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 txBox="1"/>
            <p:nvPr/>
          </p:nvSpPr>
          <p:spPr>
            <a:xfrm>
              <a:off x="3785613" y="1291506"/>
              <a:ext cx="6689078" cy="712324"/>
            </a:xfrm>
            <a:prstGeom prst="rect">
              <a:avLst/>
            </a:prstGeom>
            <a:noFill/>
            <a:ln>
              <a:noFill/>
            </a:ln>
          </p:spPr>
          <p:txBody>
            <a:bodyPr lIns="83800" tIns="41900" rIns="83800" bIns="41900" anchor="ctr" anchorCtr="0">
              <a:noAutofit/>
            </a:bodyPr>
            <a:lstStyle/>
            <a:p>
              <a:pPr marL="457200" lvl="0" indent="0" rtl="0">
                <a:lnSpc>
                  <a:spcPct val="90000"/>
                </a:lnSpc>
                <a:spcBef>
                  <a:spcPts val="0"/>
                </a:spcBef>
                <a:buNone/>
              </a:pP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42900" rtl="0">
                <a:lnSpc>
                  <a:spcPct val="90000"/>
                </a:lnSpc>
                <a:spcBef>
                  <a:spcPts val="0"/>
                </a:spcBef>
                <a:buClr>
                  <a:schemeClr val="dk1"/>
                </a:buClr>
                <a:buSzPct val="100000"/>
                <a:buFont typeface="Calibri"/>
                <a:buChar char="●"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Improve student learning and the department/team’s practice</a:t>
              </a:r>
              <a:endPara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Shape 372"/>
            <p:cNvSpPr/>
            <p:nvPr/>
          </p:nvSpPr>
          <p:spPr>
            <a:xfrm>
              <a:off x="0" y="1102016"/>
              <a:ext cx="3785616" cy="1047465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 txBox="1"/>
            <p:nvPr/>
          </p:nvSpPr>
          <p:spPr>
            <a:xfrm>
              <a:off x="51132" y="1153149"/>
              <a:ext cx="3683349" cy="945199"/>
            </a:xfrm>
            <a:prstGeom prst="rect">
              <a:avLst/>
            </a:prstGeom>
            <a:noFill/>
            <a:ln>
              <a:noFill/>
            </a:ln>
          </p:spPr>
          <p:txBody>
            <a:bodyPr lIns="110475" tIns="55225" rIns="110475" bIns="5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Department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Team Level </a:t>
              </a:r>
            </a:p>
          </p:txBody>
        </p:sp>
        <p:sp>
          <p:nvSpPr>
            <p:cNvPr id="374" name="Shape 374"/>
            <p:cNvSpPr/>
            <p:nvPr/>
          </p:nvSpPr>
          <p:spPr>
            <a:xfrm rot="5400000">
              <a:off x="6731621" y="-639403"/>
              <a:ext cx="837971" cy="672998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 txBox="1"/>
            <p:nvPr/>
          </p:nvSpPr>
          <p:spPr>
            <a:xfrm>
              <a:off x="3785613" y="2407928"/>
              <a:ext cx="6689078" cy="695739"/>
            </a:xfrm>
            <a:prstGeom prst="rect">
              <a:avLst/>
            </a:prstGeom>
            <a:noFill/>
            <a:ln>
              <a:noFill/>
            </a:ln>
          </p:spPr>
          <p:txBody>
            <a:bodyPr lIns="83800" tIns="41900" rIns="83800" bIns="419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429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●"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Building capacity for all school professionals to improve student learning </a:t>
              </a:r>
              <a:r>
                <a:rPr lang="en-US" sz="2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</a:p>
          </p:txBody>
        </p:sp>
        <p:sp>
          <p:nvSpPr>
            <p:cNvPr id="376" name="Shape 376"/>
            <p:cNvSpPr/>
            <p:nvPr/>
          </p:nvSpPr>
          <p:spPr>
            <a:xfrm>
              <a:off x="0" y="2201855"/>
              <a:ext cx="3785616" cy="1047465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 txBox="1"/>
            <p:nvPr/>
          </p:nvSpPr>
          <p:spPr>
            <a:xfrm>
              <a:off x="51132" y="2252988"/>
              <a:ext cx="3683349" cy="945199"/>
            </a:xfrm>
            <a:prstGeom prst="rect">
              <a:avLst/>
            </a:prstGeom>
            <a:noFill/>
            <a:ln>
              <a:noFill/>
            </a:ln>
          </p:spPr>
          <p:txBody>
            <a:bodyPr lIns="110475" tIns="55225" rIns="110475" bIns="5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School &amp; District</a:t>
              </a:r>
            </a:p>
          </p:txBody>
        </p:sp>
        <p:sp>
          <p:nvSpPr>
            <p:cNvPr id="378" name="Shape 378"/>
            <p:cNvSpPr/>
            <p:nvPr/>
          </p:nvSpPr>
          <p:spPr>
            <a:xfrm rot="5400000">
              <a:off x="6499185" y="588125"/>
              <a:ext cx="1251709" cy="667885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 txBox="1"/>
            <p:nvPr/>
          </p:nvSpPr>
          <p:spPr>
            <a:xfrm>
              <a:off x="3785613" y="3769632"/>
              <a:ext cx="6689078" cy="433873"/>
            </a:xfrm>
            <a:prstGeom prst="rect">
              <a:avLst/>
            </a:prstGeom>
            <a:noFill/>
            <a:ln>
              <a:noFill/>
            </a:ln>
          </p:spPr>
          <p:txBody>
            <a:bodyPr lIns="83800" tIns="41900" rIns="83800" bIns="41900" anchor="ctr" anchorCtr="0">
              <a:noAutofit/>
            </a:bodyPr>
            <a:lstStyle/>
            <a:p>
              <a:pPr marL="457200" marR="0" lvl="0" indent="-3429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●"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Developing a national network and identifying practices to improve leadership, teacher practice and student learning.</a:t>
              </a:r>
            </a:p>
          </p:txBody>
        </p:sp>
        <p:sp>
          <p:nvSpPr>
            <p:cNvPr id="380" name="Shape 380"/>
            <p:cNvSpPr/>
            <p:nvPr/>
          </p:nvSpPr>
          <p:spPr>
            <a:xfrm>
              <a:off x="0" y="3301694"/>
              <a:ext cx="3785616" cy="1047465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 txBox="1"/>
            <p:nvPr/>
          </p:nvSpPr>
          <p:spPr>
            <a:xfrm>
              <a:off x="-152068" y="3199571"/>
              <a:ext cx="3683349" cy="1251709"/>
            </a:xfrm>
            <a:prstGeom prst="rect">
              <a:avLst/>
            </a:prstGeom>
            <a:noFill/>
            <a:ln>
              <a:noFill/>
            </a:ln>
          </p:spPr>
          <p:txBody>
            <a:bodyPr lIns="110475" tIns="55225" rIns="110475" bIns="5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Professional  Networks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446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43341-FB8C-FC4F-B25C-7FD66F7B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2772"/>
            <a:ext cx="8229600" cy="824865"/>
          </a:xfrm>
        </p:spPr>
        <p:txBody>
          <a:bodyPr/>
          <a:lstStyle/>
          <a:p>
            <a:r>
              <a:rPr lang="en-US" dirty="0"/>
              <a:t>Critical Self Analysis and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FA4B4-D7BF-1340-9CFF-86FE4F6C0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Given the framing and the tools, what does it mean to be a CLR leader?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  Where are you?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What can you do at each level and how can you shape it at each level? How does it look for your leadership team? Counselors, Teacher leaders? 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4" name="Picture 3" descr="301 Moved Permanently">
            <a:extLst>
              <a:ext uri="{FF2B5EF4-FFF2-40B4-BE49-F238E27FC236}">
                <a16:creationId xmlns:a16="http://schemas.microsoft.com/office/drawing/2014/main" id="{1199A6B0-9AA0-A14D-ABAE-F654E26D7C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54624" y="92076"/>
            <a:ext cx="824865" cy="579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3D80AD-A3C4-EA42-908A-B19990ABB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11" y="681"/>
            <a:ext cx="824865" cy="82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4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05DAF-BF6E-6C4D-8DB0-72ED9E0B8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FA9FE-3859-A14E-BA7C-4779D2CEF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Create a group visual that represents what it means to be a Culturally and Linguistically Leader?  (consider the tools and resources)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Display on the wall using chart paper and supplies.</a:t>
            </a:r>
          </a:p>
        </p:txBody>
      </p:sp>
      <p:pic>
        <p:nvPicPr>
          <p:cNvPr id="4" name="Picture 3" descr="301 Moved Permanently">
            <a:extLst>
              <a:ext uri="{FF2B5EF4-FFF2-40B4-BE49-F238E27FC236}">
                <a16:creationId xmlns:a16="http://schemas.microsoft.com/office/drawing/2014/main" id="{55DB8613-9CAE-B745-9272-738628EF12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91339" y="267018"/>
            <a:ext cx="824865" cy="579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C0EB43-9B87-6D41-B16C-4ACACB462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338"/>
            <a:ext cx="845457" cy="8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60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D9685-F96A-3349-843D-AABC0C6F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524"/>
            <a:ext cx="8229600" cy="1143000"/>
          </a:xfrm>
        </p:spPr>
        <p:txBody>
          <a:bodyPr/>
          <a:lstStyle/>
          <a:p>
            <a:r>
              <a:rPr lang="en-US" dirty="0"/>
              <a:t>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8296F-2063-2149-AF5C-9A8B7379D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Today I have…….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Tomorrow I will…..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301 Moved Permanently">
            <a:extLst>
              <a:ext uri="{FF2B5EF4-FFF2-40B4-BE49-F238E27FC236}">
                <a16:creationId xmlns:a16="http://schemas.microsoft.com/office/drawing/2014/main" id="{2F7E74CC-C7D2-684F-A6C0-E83955EDAF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65510" y="152717"/>
            <a:ext cx="824865" cy="579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819C8E-C765-0D42-A54D-390103153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338"/>
            <a:ext cx="845457" cy="8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3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Kindergarten 1,2,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005571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76F0B-675A-8849-B4A1-A31480D6A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E6AF9-C5A6-D344-BD8D-9BD9EFBE5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Partner that will push your </a:t>
            </a:r>
          </a:p>
          <a:p>
            <a:pPr marL="0" indent="0" algn="ctr">
              <a:buNone/>
            </a:pPr>
            <a:r>
              <a:rPr lang="en-US" dirty="0"/>
              <a:t>conversation around race and culture</a:t>
            </a:r>
          </a:p>
        </p:txBody>
      </p:sp>
      <p:pic>
        <p:nvPicPr>
          <p:cNvPr id="4" name="Picture 3" descr="301 Moved Permanently">
            <a:extLst>
              <a:ext uri="{FF2B5EF4-FFF2-40B4-BE49-F238E27FC236}">
                <a16:creationId xmlns:a16="http://schemas.microsoft.com/office/drawing/2014/main" id="{82D585C4-CE7D-C344-97B4-4F1BB103B5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34881" y="267018"/>
            <a:ext cx="824865" cy="579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B218AA-2058-4F4B-924E-1ADE721EF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338"/>
            <a:ext cx="845457" cy="845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2AD2F1-4E72-8841-B469-7C57AF8DEBD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837622" y="5527040"/>
            <a:ext cx="1011555" cy="78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9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Do We Teach?</a:t>
            </a:r>
            <a:endParaRPr dirty="0"/>
          </a:p>
        </p:txBody>
      </p:sp>
      <p:pic>
        <p:nvPicPr>
          <p:cNvPr id="518" name="Shape 5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5044" b="15044"/>
          <a:stretch/>
        </p:blipFill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43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3C5B3-69ED-F34A-929A-3C237DFB1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95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62D19-54C8-D342-9F45-E7101EE14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pPr lvl="1"/>
            <a:r>
              <a:rPr lang="en-US" dirty="0"/>
              <a:t>Review norms and outcomes</a:t>
            </a:r>
          </a:p>
          <a:p>
            <a:r>
              <a:rPr lang="en-US" dirty="0"/>
              <a:t>Personal storytelling –similar, same, different</a:t>
            </a:r>
          </a:p>
          <a:p>
            <a:r>
              <a:rPr lang="en-US" dirty="0"/>
              <a:t>Unpacking book, Culturally Responsive Leadership, chapter 6</a:t>
            </a:r>
          </a:p>
          <a:p>
            <a:r>
              <a:rPr lang="en-US" dirty="0"/>
              <a:t>Critical Self Analysis and Reflection</a:t>
            </a:r>
          </a:p>
          <a:p>
            <a:r>
              <a:rPr lang="en-US" dirty="0"/>
              <a:t>Group Reflection/ Exit ticket</a:t>
            </a:r>
          </a:p>
          <a:p>
            <a:r>
              <a:rPr lang="en-US" dirty="0"/>
              <a:t>Learning walk</a:t>
            </a:r>
          </a:p>
        </p:txBody>
      </p:sp>
      <p:pic>
        <p:nvPicPr>
          <p:cNvPr id="4" name="Picture 3" descr="301 Moved Permanently">
            <a:extLst>
              <a:ext uri="{FF2B5EF4-FFF2-40B4-BE49-F238E27FC236}">
                <a16:creationId xmlns:a16="http://schemas.microsoft.com/office/drawing/2014/main" id="{F2D4450B-E0A9-B642-9E82-B2A82E76B7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02224" y="299675"/>
            <a:ext cx="824865" cy="579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CDC5FE-9F26-A448-9B94-330EFF052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338"/>
            <a:ext cx="845457" cy="845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85A6C7-8200-4E46-A1E3-0AC441D0310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848508" y="97110"/>
            <a:ext cx="1011555" cy="78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4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C0B6-8933-2D45-AB08-7B3657DA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D367F-BC61-2249-82AE-28F17639B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BRIDGE content with race and culture.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ENGAGE in narrative of what it means to be culturally and linguistically responsive school leader</a:t>
            </a:r>
          </a:p>
          <a:p>
            <a:pPr lvl="1" fontAlgn="base">
              <a:buFont typeface="Wingdings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Individual experiences can cause systemic inequities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INVESTIGATE how leaders can change the narrative in schools</a:t>
            </a:r>
          </a:p>
          <a:p>
            <a:pPr lvl="1" fontAlgn="base">
              <a:buFont typeface="Wingdings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Consider a new or revised role in implementing equity in classrooms and schools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COLLABORATE  on developing/refining your own understanding and skills to act as an equity leader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Who are your allies? How do you build relational trust? What are your core values that keep your grounded? When do you take risks?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B9BF5B-AA04-9B47-ABA0-6275CEC97915}"/>
              </a:ext>
            </a:extLst>
          </p:cNvPr>
          <p:cNvSpPr/>
          <p:nvPr/>
        </p:nvSpPr>
        <p:spPr>
          <a:xfrm>
            <a:off x="2286000" y="21748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D7CE90-ADBC-9541-BAC8-72F627B49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338"/>
            <a:ext cx="845457" cy="845457"/>
          </a:xfrm>
          <a:prstGeom prst="rect">
            <a:avLst/>
          </a:prstGeom>
        </p:spPr>
      </p:pic>
      <p:pic>
        <p:nvPicPr>
          <p:cNvPr id="6" name="Picture 5" descr="301 Moved Permanently">
            <a:extLst>
              <a:ext uri="{FF2B5EF4-FFF2-40B4-BE49-F238E27FC236}">
                <a16:creationId xmlns:a16="http://schemas.microsoft.com/office/drawing/2014/main" id="{436511C0-51F6-F840-84C6-3742227389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45767" y="254726"/>
            <a:ext cx="824865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3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DFF020-6097-1A4E-BE27-91F59A81D8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2256" y="261893"/>
            <a:ext cx="7587344" cy="6128657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Identifying and Supporting Black Male Students in Advanced Mathematics Courses Throughout the K-12 Pipeline</a:t>
            </a:r>
            <a:r>
              <a:rPr lang="en-US" sz="4000" dirty="0"/>
              <a:t>.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 -</a:t>
            </a:r>
            <a:r>
              <a:rPr lang="en-US" sz="4000" i="1" dirty="0"/>
              <a:t> Davis, J., Anderson, C., &amp; Parker, W. (2019). Gifted Child Today.  </a:t>
            </a:r>
            <a:br>
              <a:rPr lang="en-US" sz="4000" i="1" dirty="0"/>
            </a:br>
            <a:br>
              <a:rPr lang="en-US" sz="4000" i="1" dirty="0"/>
            </a:br>
            <a:r>
              <a:rPr lang="en-US" sz="3100" dirty="0">
                <a:hlinkClick r:id="rId2"/>
              </a:rPr>
              <a:t>https://journals.sagepub.com/doi/pdf/10.1177/1076217519842234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301 Moved Permanently">
            <a:extLst>
              <a:ext uri="{FF2B5EF4-FFF2-40B4-BE49-F238E27FC236}">
                <a16:creationId xmlns:a16="http://schemas.microsoft.com/office/drawing/2014/main" id="{C1B0E1CC-736B-A242-91DC-A8C3939B270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61935" y="267018"/>
            <a:ext cx="824865" cy="579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35B5BA-4DFA-AC41-89D0-E3398F9BD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056" y="681"/>
            <a:ext cx="845457" cy="8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06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6B07-4084-4A47-8917-6F8105058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BD925-8362-8F44-9108-9E0ACE98C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Increase Support Structures Provided to Black Males in Mathematics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Teachers Must Help Develop Black Male Students’ Identities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Prepare Teachers to Teach Black Male Students</a:t>
            </a:r>
          </a:p>
        </p:txBody>
      </p:sp>
      <p:pic>
        <p:nvPicPr>
          <p:cNvPr id="4" name="Picture 3" descr="301 Moved Permanently">
            <a:extLst>
              <a:ext uri="{FF2B5EF4-FFF2-40B4-BE49-F238E27FC236}">
                <a16:creationId xmlns:a16="http://schemas.microsoft.com/office/drawing/2014/main" id="{03A90682-ABE2-204B-B43C-7A9183D7C0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61935" y="267018"/>
            <a:ext cx="824865" cy="579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16350E-13A7-2A4C-931A-59F4C67D9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338"/>
            <a:ext cx="845457" cy="8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9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402E6-DD5D-A646-B2F0-7C1F369F2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68683-D9D2-2D43-BEA3-4FCB108F5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Seek to understand &amp; avoid making assumptions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Pay attention to and encourage equitable participation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Be on time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*Accept non-closure</a:t>
            </a:r>
          </a:p>
        </p:txBody>
      </p:sp>
      <p:pic>
        <p:nvPicPr>
          <p:cNvPr id="4" name="Picture 3" descr="301 Moved Permanently">
            <a:extLst>
              <a:ext uri="{FF2B5EF4-FFF2-40B4-BE49-F238E27FC236}">
                <a16:creationId xmlns:a16="http://schemas.microsoft.com/office/drawing/2014/main" id="{41363E28-CF15-DC42-A431-19A738062F1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61935" y="267018"/>
            <a:ext cx="824865" cy="579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10AD71-8CD3-3945-B1BE-A37A60B02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338"/>
            <a:ext cx="845457" cy="8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2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Experiences Survey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77800" indent="0" algn="ctr">
              <a:buNone/>
            </a:pPr>
            <a:r>
              <a:rPr lang="en-US" b="1" dirty="0"/>
              <a:t>Take a moment to answer a few questions..</a:t>
            </a:r>
          </a:p>
          <a:p>
            <a:pPr marL="177800" indent="0" algn="ctr">
              <a:buNone/>
            </a:pPr>
            <a:endParaRPr lang="en-US" b="1" dirty="0"/>
          </a:p>
          <a:p>
            <a:pPr marL="177800" indent="0" algn="ctr">
              <a:buNone/>
            </a:pPr>
            <a:r>
              <a:rPr lang="en-US" b="1" dirty="0"/>
              <a:t>Next, Ask yourself this question…</a:t>
            </a:r>
          </a:p>
          <a:p>
            <a:pPr marL="177800" indent="0" algn="ctr">
              <a:buNone/>
            </a:pPr>
            <a:endParaRPr lang="en-US" b="1" dirty="0"/>
          </a:p>
          <a:p>
            <a:pPr marL="177800" indent="0" algn="ctr">
              <a:buNone/>
            </a:pPr>
            <a:r>
              <a:rPr lang="en-US" b="1" dirty="0"/>
              <a:t>AM I LIKE MY STUDENTS??</a:t>
            </a:r>
          </a:p>
          <a:p>
            <a:pPr marL="177800" indent="0" algn="ctr">
              <a:buNone/>
            </a:pPr>
            <a:endParaRPr lang="en-US" b="1" dirty="0"/>
          </a:p>
          <a:p>
            <a:pPr marL="177800" indent="0" algn="ctr">
              <a:buNone/>
            </a:pPr>
            <a:r>
              <a:rPr lang="en-US" b="1" dirty="0"/>
              <a:t>What does this mean for teaching and learning? </a:t>
            </a:r>
          </a:p>
        </p:txBody>
      </p:sp>
      <p:pic>
        <p:nvPicPr>
          <p:cNvPr id="4" name="Picture 3" descr="301 Moved Permanently">
            <a:extLst>
              <a:ext uri="{FF2B5EF4-FFF2-40B4-BE49-F238E27FC236}">
                <a16:creationId xmlns:a16="http://schemas.microsoft.com/office/drawing/2014/main" id="{CF1DD7F9-F0A7-8D44-B756-70C7BBA7B1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79650" y="152717"/>
            <a:ext cx="824865" cy="579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CA3150-E8ED-E940-B5B4-0C6ED7F99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338"/>
            <a:ext cx="845457" cy="8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05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11994</TotalTime>
  <Words>581</Words>
  <Application>Microsoft Macintosh PowerPoint</Application>
  <PresentationFormat>On-screen Show (4:3)</PresentationFormat>
  <Paragraphs>147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Balthazar</vt:lpstr>
      <vt:lpstr>Calibri</vt:lpstr>
      <vt:lpstr>Wingdings</vt:lpstr>
      <vt:lpstr>Office Theme</vt:lpstr>
      <vt:lpstr>Cultural and Linguistically Responsive Pedagogy (CLRP)</vt:lpstr>
      <vt:lpstr>PowerPoint Presentation</vt:lpstr>
      <vt:lpstr>Who Do We Teach?</vt:lpstr>
      <vt:lpstr> Agenda</vt:lpstr>
      <vt:lpstr>Outcomes</vt:lpstr>
      <vt:lpstr>Identifying and Supporting Black Male Students in Advanced Mathematics Courses Throughout the K-12 Pipeline.   - Davis, J., Anderson, C., &amp; Parker, W. (2019). Gifted Child Today.    https://journals.sagepub.com/doi/pdf/10.1177/1076217519842234 </vt:lpstr>
      <vt:lpstr>Article Recommendations</vt:lpstr>
      <vt:lpstr>Norms</vt:lpstr>
      <vt:lpstr>Cultural Experiences Survey </vt:lpstr>
      <vt:lpstr>Survey</vt:lpstr>
      <vt:lpstr>Unpack Chapter 6 </vt:lpstr>
      <vt:lpstr>PowerPoint Presentation</vt:lpstr>
      <vt:lpstr>Risk, Race, and Culture Talk  By Relations Among Participants</vt:lpstr>
      <vt:lpstr>PowerPoint Presentation</vt:lpstr>
      <vt:lpstr>Institutional and Individual Elements of Race and Ethnicity</vt:lpstr>
      <vt:lpstr>Levels of Teacher, Counselor, Teacher Leader &amp; School Leader Professional Development</vt:lpstr>
      <vt:lpstr>Critical Self Analysis and Reflection</vt:lpstr>
      <vt:lpstr>Group Learning</vt:lpstr>
      <vt:lpstr>Exit Ticket</vt:lpstr>
      <vt:lpstr>Learning Walk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Wilbur Parker</dc:creator>
  <cp:lastModifiedBy>janettethernandez@gmail.com</cp:lastModifiedBy>
  <cp:revision>37</cp:revision>
  <dcterms:created xsi:type="dcterms:W3CDTF">2019-06-21T15:32:47Z</dcterms:created>
  <dcterms:modified xsi:type="dcterms:W3CDTF">2019-07-24T14:40:21Z</dcterms:modified>
</cp:coreProperties>
</file>